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640" r:id="rId3"/>
    <p:sldMasterId id="2147484700" r:id="rId4"/>
  </p:sldMasterIdLst>
  <p:notesMasterIdLst>
    <p:notesMasterId r:id="rId55"/>
  </p:notesMasterIdLst>
  <p:sldIdLst>
    <p:sldId id="5150" r:id="rId5"/>
    <p:sldId id="1499" r:id="rId6"/>
    <p:sldId id="1494" r:id="rId7"/>
    <p:sldId id="1251" r:id="rId8"/>
    <p:sldId id="1501" r:id="rId9"/>
    <p:sldId id="1331" r:id="rId10"/>
    <p:sldId id="1524" r:id="rId11"/>
    <p:sldId id="1374" r:id="rId12"/>
    <p:sldId id="1375" r:id="rId13"/>
    <p:sldId id="1376" r:id="rId14"/>
    <p:sldId id="1377" r:id="rId15"/>
    <p:sldId id="1378" r:id="rId16"/>
    <p:sldId id="1379" r:id="rId17"/>
    <p:sldId id="1506" r:id="rId18"/>
    <p:sldId id="1512" r:id="rId19"/>
    <p:sldId id="1507" r:id="rId20"/>
    <p:sldId id="1515" r:id="rId21"/>
    <p:sldId id="1513" r:id="rId22"/>
    <p:sldId id="1516" r:id="rId23"/>
    <p:sldId id="1514" r:id="rId24"/>
    <p:sldId id="1508" r:id="rId25"/>
    <p:sldId id="1380" r:id="rId26"/>
    <p:sldId id="1381" r:id="rId27"/>
    <p:sldId id="1382" r:id="rId28"/>
    <p:sldId id="1509" r:id="rId29"/>
    <p:sldId id="1510" r:id="rId30"/>
    <p:sldId id="1383" r:id="rId31"/>
    <p:sldId id="1384" r:id="rId32"/>
    <p:sldId id="1385" r:id="rId33"/>
    <p:sldId id="1386" r:id="rId34"/>
    <p:sldId id="1387" r:id="rId35"/>
    <p:sldId id="1388" r:id="rId36"/>
    <p:sldId id="1407" r:id="rId37"/>
    <p:sldId id="1408" r:id="rId38"/>
    <p:sldId id="1409" r:id="rId39"/>
    <p:sldId id="1517" r:id="rId40"/>
    <p:sldId id="1518" r:id="rId41"/>
    <p:sldId id="1519" r:id="rId42"/>
    <p:sldId id="1505" r:id="rId43"/>
    <p:sldId id="1523" r:id="rId44"/>
    <p:sldId id="1393" r:id="rId45"/>
    <p:sldId id="1394" r:id="rId46"/>
    <p:sldId id="1395" r:id="rId47"/>
    <p:sldId id="1396" r:id="rId48"/>
    <p:sldId id="1397" r:id="rId49"/>
    <p:sldId id="1504" r:id="rId50"/>
    <p:sldId id="1414" r:id="rId51"/>
    <p:sldId id="1415" r:id="rId52"/>
    <p:sldId id="1521" r:id="rId53"/>
    <p:sldId id="5151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4"/>
  </p:normalViewPr>
  <p:slideViewPr>
    <p:cSldViewPr>
      <p:cViewPr varScale="1">
        <p:scale>
          <a:sx n="124" d="100"/>
          <a:sy n="124" d="100"/>
        </p:scale>
        <p:origin x="74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D74527-51F1-AB48-B4F9-BB0F8CA54F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22B267-2E62-4941-A171-E37B410EA1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CF04C754-071B-AA4C-B512-F19175A1F21E}" type="datetime1">
              <a:rPr lang="en-US" altLang="en-US"/>
              <a:pPr/>
              <a:t>4/27/20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9FAB851-5E73-E840-90DA-18D8D15302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CBD56D0-ADC9-F844-8DC3-3CFABC6EFF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DDC5CE-C333-3044-99DE-049D03D996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2D0E4-AD48-3E4D-B5D6-028AA3EF7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93286A4-7211-A74A-AC00-948057392F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8184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62" tIns="93162" rIns="93162" bIns="93162" anchor="t" anchorCtr="0">
            <a:noAutofit/>
          </a:bodyPr>
          <a:lstStyle/>
          <a:p>
            <a:endParaRPr/>
          </a:p>
        </p:txBody>
      </p:sp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08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>
            <a:extLst>
              <a:ext uri="{FF2B5EF4-FFF2-40B4-BE49-F238E27FC236}">
                <a16:creationId xmlns:a16="http://schemas.microsoft.com/office/drawing/2014/main" id="{0CD81F66-6661-7F4D-97A1-8B42C64E99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>
            <a:extLst>
              <a:ext uri="{FF2B5EF4-FFF2-40B4-BE49-F238E27FC236}">
                <a16:creationId xmlns:a16="http://schemas.microsoft.com/office/drawing/2014/main" id="{FCF0BA9B-5FE2-FA42-BFC2-321A1E4C22F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55B98492-72EC-7D43-A133-33A671CA12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B1FFD60-7803-304C-BD1E-008405BDBA5C}" type="slidenum">
              <a:rPr lang="en-US" altLang="en-US" sz="1200"/>
              <a:pPr eaLnBrk="1" hangingPunct="1"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>
            <a:extLst>
              <a:ext uri="{FF2B5EF4-FFF2-40B4-BE49-F238E27FC236}">
                <a16:creationId xmlns:a16="http://schemas.microsoft.com/office/drawing/2014/main" id="{FAB3CC8A-2497-4143-8579-7D08478ED2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A1F7C5F-4437-C549-8CD2-00175785B881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41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5066657B-7DFC-6F44-9419-AA965625B1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BF3FE322-2210-FB49-8D9C-8A02B7611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304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550E3ED-E896-7E48-A30B-2085D8A37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5DA10FF-9D63-3D4D-B0EE-D6801F29B9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5009FA3-13B7-F945-8CF0-99FC1CB7C0A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3274CC4-3C31-E54D-A253-4130D73DC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153F0E5-2598-0B4E-8FB8-35438832A9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6A35344-4CED-B446-AF03-47062C502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BEB9E71-D8D4-7446-9D70-8A15DA6EDF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24921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A6F4B2-80B3-5748-ABAE-B0F2A6B564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A5D978-6982-EC49-8966-03C0953FF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60223-F073-A34D-9754-797C69A24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45091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C53E763-9638-694E-925C-E732E95BC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90E1D33-AFC6-8C42-A5A6-8F739CCF54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3954C-5B29-7F4D-BF2E-6838E52B9D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693305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BA10AE-CE9D-4B47-8294-CB6398C2CC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3B2AFD-64DE-8046-AB0D-915824366C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239AF-E198-2C45-802D-675ED34DE1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08128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873BB92-3248-4B4D-AE6B-0BFEA9C1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7BD9CEB-F31F-284C-A754-233CF0D44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79ECBB3-E6E7-854E-B1DA-2D3D43AB411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34AC2EC-ABD5-5E48-8889-C2C327344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A727A1A-5285-CD40-9657-336F272A5D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5DEE1D-4C1E-DA4E-B214-4B6256D45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709BA62-F35F-D54B-852E-2293272EB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65175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464E08-8DB9-234A-A9B2-183A9765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190DAC-0168-EC44-8B77-818F42837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D7B3E-F146-D549-8F86-317FE8F8EA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887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701D41-89C8-1945-AB4B-F9A759EB32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E47441-A234-F74D-9685-54AEAD92C4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F5C7BC-52BC-E54A-A5C3-BCF237E026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319090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30961D-C4FB-874D-B17D-6502F8054D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2A136FB-CEE0-0045-ACFB-4A73EC48FF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AB961-6B06-854E-ACDE-B5E7CB54E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99418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4C8AE33-8867-CC4D-B49C-64B2FEE5BC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DF4CC9B-0737-A74D-9AD5-ED1F31C92D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B953A-555D-664B-89B0-E63178C1A9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5757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B1C4E02-0242-1546-A9AE-35D74D0E94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40118BA-6A48-FB42-A1F3-6D35477005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080174-F38B-5440-B809-353C1A3B1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14708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D7A441-AF96-8546-9D3D-995899AF92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F601902-4D3D-8149-A162-A234B44B8B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D52B-1E96-294C-ADED-723D956BF9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4300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A21633-04E6-8D4A-A5F6-8F306A3E30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FD6D6A-3E03-3D47-8BCB-90B05E365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908C8-E3D5-D143-B8F7-E7AAFB3092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92129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54F5D93-0D97-8349-8649-40C11F35BF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56A7F2-ECDC-9240-AA91-59BA50F3DC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E477E-92D2-E046-8DE1-8F086988ED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00237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1E1F3B-B682-1E49-A234-496B5C754A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A6D26C-4FE8-C64A-A0CE-31A59AB121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91BCA-9E59-BB44-83CE-584F7CE3F9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8109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B18093-7FC2-BA4F-B543-E5FDF2342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CF4184-5282-E341-AE2D-974AD789F3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B2D7A-7744-F04A-AEC2-39E49B04FB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90341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7C596D-DDB0-874A-999D-1AD30546B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2D9BD5E-1FF2-8C45-9530-40F692F962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B57D85-CDBE-324F-A439-5B63D3139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3278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1FC9EE-A394-7143-94B5-CACB182692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3A925-AE18-C343-82D9-260962F5E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91348-A34C-F647-A97F-F660C7B891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71650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8EAF384-959D-6844-AA4D-961479A86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5E4D683-EA8E-3B4D-BF9B-04D6B1A385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01E838-103A-C541-B9F2-1F40587BDF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78474F0-E07D-054F-8B44-B18FD289AF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9D45F70-3DD5-2149-8C7D-532B77C369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31F048-57A3-9747-9573-51B62FBB18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D2BF4B0-F07D-924A-9FDF-6AD6AF8DD3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2789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99EB0E-DD02-BF47-8EF4-7C241048E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DC7A9D1-CE24-ED41-BCC5-2CF1A1C207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BBDF41-BCF9-F344-980E-685F33FB65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23233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63B9780-8A7E-EA47-BC8D-A234E5C3F1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310FCF-B6A4-F241-A777-252E522D36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82C21B-1413-E741-B90B-DCF65F2C78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95643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A94D30-016F-734A-94B0-DB0D0D1457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493DD3E-1917-154C-A229-E8DEFAC7CD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0E10E7-40C5-4E49-8530-C2F10AB005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01051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2A8FBA6-1142-5240-8D49-57C9A5F823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9492C5-DCD7-EA4D-A911-624858973C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7C481E-34C9-9141-B7DF-C79E1ACCC3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849046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D6C228-CA69-3841-86C2-CBEDC6F30E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B7A4051-F824-F841-A1FA-346954B665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153657-2427-9848-AA8A-531F880EB4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41405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0F67EEB-0116-D940-AFF5-7ED2D5B0FA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EA6CCF6-D988-E847-AC3B-EB786F96D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6D6B15-64D7-4543-AA86-872AEF6E89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182904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A60F556-C64C-0A4F-AB97-4C3EF5D168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A7B6CE4-D1CE-7043-B1BB-8DD5CA96BB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DCC205-3ABF-ED43-AD98-B1A22F2E76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72467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6C5E83E-511C-CB49-92DB-5A5722D93D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2A231E-DF0E-2540-AA76-8819583485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7D80539-92FC-E845-BA40-3366231D13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49403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66FECE4-1068-7349-AB70-5F5AC5329D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690156-4C0F-4140-B172-0A474253D2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2007A5-101E-0442-B90D-56BAB18F0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15087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09FFB5-AD9B-6941-A034-DE0920D14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A3A3AE-7922-7F43-A33B-F1EA2B6FB9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E72A0-A9F8-864D-9ECD-F83ECF743F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5708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8468325-C931-FA4E-BB3E-70B358B2A1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449CBC-8123-D741-BFE6-F17B93060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33535F-F180-8440-B079-7DC30DDEB7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5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14B2CC6-BCAC-1643-AB78-C2ADF490D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51B17A-BF36-4842-B734-E23F1865B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8F08601-02AD-6D40-B66A-AFD9E5D609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55B2BB-4A1A-D34E-80ED-672CDAF1A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15F5C2-BAE1-1849-939C-51DA7DCD9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13B461-D351-8C4C-8D06-99189598B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E858C0F-DBE4-7F41-93EF-EEDB90BFFB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5337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20C456-BAB2-674B-9279-F74D1E6BAE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7C3D555-B1CA-AC40-8B14-51B307E08C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EC082-DB60-894D-A65F-EC5CC660E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01970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8824E4-CBD0-324D-B203-16810E3CD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83843B-4311-F64D-ABF4-8C528A4400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BF82-8CD4-944F-9794-F4BB55EAA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059920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FDEB397-DCF4-E046-9CEF-3C1373D51A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8B1ECD-5EF8-C347-8080-250C482995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531F1-CE42-F44C-9E97-BCF6159B0B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0904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BE944C-FF48-874A-94BD-039F2C5EB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A7B1E7-D97A-884E-B16C-309ED064F4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D58A0-13DA-124A-B63C-DD962352C4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87669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7F40A4-3E89-1B45-BEBF-0AA9EDBC37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6CB434-7272-F144-B3EB-748B298E8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0034D-4554-BD42-802B-E49E3DC77C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063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33EA543-58EC-1145-A87A-818F11E2CB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7CD2823-E242-7D44-9F36-68BECE5A08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F0954-8371-A644-8944-406A45A852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55246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01DBD6-0D40-914C-A4A9-0E1A056209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D2885C7-A8DE-944D-A733-91FB1D23A9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B2226-A9FA-DB47-9CF0-2E287A389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57399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3099B0-B9D2-8449-B33E-AE3FA8363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5B7DF8-5103-1B42-996C-8AA394272A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74C63-9CEC-E640-98D8-DC688D3DD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16484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00CE77-FA0E-B448-AA17-55A6703F6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609F3A-95A7-5841-8128-4F348A5B5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733DC-D3FD-4841-8A7A-4F4AB73A1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715539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CD27D1-ECFD-F447-88C4-5B5CD7C64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B4D705-4483-1248-A730-79BF1918AC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7078-9EBE-8343-B263-FE4EDA0B86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57655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7F7E7C7-D54C-7E42-B902-18631D0E5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C1EF86-4B10-0E4B-87A4-4C31410E3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EAFA2-6AF3-564D-8551-0ACDAB9DD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36255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90C948-2B96-0640-82B2-1E954D9CB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E2E6134-7558-6D42-88BC-6E9B9E744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436F3-25BF-5246-8097-CFB6BF81F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937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212EFAC-7B78-6B42-BA0F-A9ADC31724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C7BA0A2-874F-8240-B95A-8B3AF325D4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B8FEF-1794-BD4E-A88A-A598301AE2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562227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F86FE9-A271-3043-BDD6-F86D42E0DA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79BFB93-65D9-3047-8C2F-8EA5C22728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B16C4-CDE5-9B44-AF59-D00B8B436C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2934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8B440C-3319-9747-9F3B-0021DFE521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9DEC265-519D-CA42-B99B-DDEBB08530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A141C-751E-AA46-830B-28D6280365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78781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CC2959-1E39-9A4B-BD30-31FDDCC45D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A7326B-6B0A-D848-9248-1AB64A8B08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11EBE-95F7-9245-938F-DCB0C2804C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87816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8A18DD-B4B4-574A-9BE5-36221FF00F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0A52DC-151C-D542-9C81-CC5A4B2029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3C-8FDF-8A4D-A336-A5F09B39C7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7235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30AEAA4F-EDAA-504E-B5B4-CF8F14451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31EF2BB-3B54-DF43-8685-B93DB79050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624DA32-BF01-BA4E-9E10-47ABCA8824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4215C59-8EB3-1A4D-A592-4164F6136C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DECE033A-9A2F-7340-883E-492A11F8D22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A41FD444-C3E5-724B-8630-9A1D244BB1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B4891C3-E885-DD41-A36B-469362AEF1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7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  <p:sldLayoutId id="21474846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D7B2258-A8E4-1745-AE81-9146E9418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CADA187D-6030-F144-A542-C331FFF4B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8083BBE5-AE0B-ED40-A454-97D930F37B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87901D-0953-3E49-BE3E-9BEF5AE42E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44CD22E2-D0D4-7445-B496-F2D3E7DC690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C98EB95-C383-9A49-BD21-023D076D0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3CCED3A5-331E-4D4D-BD82-B148490984C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8" r:id="rId1"/>
    <p:sldLayoutId id="2147484676" r:id="rId2"/>
    <p:sldLayoutId id="2147484677" r:id="rId3"/>
    <p:sldLayoutId id="2147484678" r:id="rId4"/>
    <p:sldLayoutId id="2147484679" r:id="rId5"/>
    <p:sldLayoutId id="2147484680" r:id="rId6"/>
    <p:sldLayoutId id="2147484681" r:id="rId7"/>
    <p:sldLayoutId id="2147484682" r:id="rId8"/>
    <p:sldLayoutId id="2147484683" r:id="rId9"/>
    <p:sldLayoutId id="2147484684" r:id="rId10"/>
    <p:sldLayoutId id="2147484685" r:id="rId11"/>
    <p:sldLayoutId id="21474846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26">
            <a:extLst>
              <a:ext uri="{FF2B5EF4-FFF2-40B4-BE49-F238E27FC236}">
                <a16:creationId xmlns:a16="http://schemas.microsoft.com/office/drawing/2014/main" id="{BA359737-B852-D94A-975C-05392AD8E8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683" name="Rectangle 1027">
            <a:extLst>
              <a:ext uri="{FF2B5EF4-FFF2-40B4-BE49-F238E27FC236}">
                <a16:creationId xmlns:a16="http://schemas.microsoft.com/office/drawing/2014/main" id="{428C38A4-5EE5-5A45-B7E0-69AEC9701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0ECEFDE-5F49-D342-BBEB-C0E1FFD24D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843798B-A7AA-234B-9DDD-AFBDE5968A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8BD4A072-29D8-9D49-8AB8-83424FCF796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1686" name="Line 1032">
            <a:extLst>
              <a:ext uri="{FF2B5EF4-FFF2-40B4-BE49-F238E27FC236}">
                <a16:creationId xmlns:a16="http://schemas.microsoft.com/office/drawing/2014/main" id="{83CB84E9-A589-274B-9191-F586830899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87" name="Line 1033">
            <a:extLst>
              <a:ext uri="{FF2B5EF4-FFF2-40B4-BE49-F238E27FC236}">
                <a16:creationId xmlns:a16="http://schemas.microsoft.com/office/drawing/2014/main" id="{CC05FE3C-59F2-074D-BD41-9640F85BF8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  <p:sldLayoutId id="2147484690" r:id="rId2"/>
    <p:sldLayoutId id="2147484691" r:id="rId3"/>
    <p:sldLayoutId id="2147484692" r:id="rId4"/>
    <p:sldLayoutId id="2147484693" r:id="rId5"/>
    <p:sldLayoutId id="2147484694" r:id="rId6"/>
    <p:sldLayoutId id="2147484695" r:id="rId7"/>
    <p:sldLayoutId id="2147484696" r:id="rId8"/>
    <p:sldLayoutId id="2147484697" r:id="rId9"/>
    <p:sldLayoutId id="2147484698" r:id="rId10"/>
    <p:sldLayoutId id="214748469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E6597FE0-60A1-034A-A636-36595A80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0B67E57-9F41-B942-81B9-9C49558CA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BE90E2-0FA9-C945-9333-68CC9FE4F5D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91BEC63-1DEA-0847-B8BC-002CCC743F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64B09B3-2352-4B45-BFD9-B15BF150B2F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3B64EC2B-D863-2044-B2D5-E738C6E47F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047C56-8C24-0345-894A-0C4BCF3C5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1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1" r:id="rId1"/>
    <p:sldLayoutId id="2147484702" r:id="rId2"/>
    <p:sldLayoutId id="2147484703" r:id="rId3"/>
    <p:sldLayoutId id="2147484704" r:id="rId4"/>
    <p:sldLayoutId id="2147484705" r:id="rId5"/>
    <p:sldLayoutId id="2147484706" r:id="rId6"/>
    <p:sldLayoutId id="2147484707" r:id="rId7"/>
    <p:sldLayoutId id="2147484708" r:id="rId8"/>
    <p:sldLayoutId id="2147484709" r:id="rId9"/>
    <p:sldLayoutId id="2147484710" r:id="rId10"/>
    <p:sldLayoutId id="2147484711" r:id="rId11"/>
    <p:sldLayoutId id="21474847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18b: Systolic Arrays and Beyond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30 April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001298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7214619D-F0A1-1741-BD16-E551CA42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6866" name="Content Placeholder 2">
            <a:extLst>
              <a:ext uri="{FF2B5EF4-FFF2-40B4-BE49-F238E27FC236}">
                <a16:creationId xmlns:a16="http://schemas.microsoft.com/office/drawing/2014/main" id="{64B3072C-F7E8-8F4D-824A-0BFB371E0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5943600"/>
            <a:ext cx="8610600" cy="52705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dirty="0">
                <a:ea typeface="ＭＳ Ｐゴシック" panose="020B0600070205080204" pitchFamily="34" charset="-128"/>
              </a:rPr>
              <a:t>H. T. Kung,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Why Systolic Architectures?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Computer 1982.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C91F2A39-5E9F-DB45-8C99-DA578DF604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07FBD78-40B0-A443-B155-25A18DC37E4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F9C43027-7D1E-8C4E-8740-7776AC959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66800"/>
            <a:ext cx="6172200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5" name="TextBox 5">
            <a:extLst>
              <a:ext uri="{FF2B5EF4-FFF2-40B4-BE49-F238E27FC236}">
                <a16:creationId xmlns:a16="http://schemas.microsoft.com/office/drawing/2014/main" id="{5396CD02-AA25-314E-B867-D19C33BF6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209800"/>
            <a:ext cx="18133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Memory: heart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Data: blood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PEs: cells</a:t>
            </a:r>
          </a:p>
          <a:p>
            <a:pPr eaLnBrk="1" hangingPunct="1"/>
            <a:endParaRPr lang="en-US" altLang="en-US" sz="1800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Memory pulses 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data through 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PEs</a:t>
            </a:r>
          </a:p>
          <a:p>
            <a:pPr eaLnBrk="1" hangingPunct="1"/>
            <a:endParaRPr lang="en-US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D02B9453-75A1-1A4E-85A8-6E798D810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Systolic Architectures?</a:t>
            </a:r>
          </a:p>
        </p:txBody>
      </p:sp>
      <p:sp>
        <p:nvSpPr>
          <p:cNvPr id="228354" name="Content Placeholder 2">
            <a:extLst>
              <a:ext uri="{FF2B5EF4-FFF2-40B4-BE49-F238E27FC236}">
                <a16:creationId xmlns:a16="http://schemas.microsoft.com/office/drawing/2014/main" id="{8FAB888A-B124-C742-8C93-8A1FD62E3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 flows from the computer memory in a rhythmic fashion, passing through many processing elements before it returns to memory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Similar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blood flow: heart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many cells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heart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Different cells “process” the blood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Many veins operate simultaneously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be many-dimensional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Why? Special purpose accelerators/architectures need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Simple, regular design </a:t>
            </a:r>
            <a:r>
              <a:rPr lang="en-US" altLang="en-US">
                <a:ea typeface="ＭＳ Ｐゴシック" panose="020B0600070205080204" pitchFamily="34" charset="-128"/>
              </a:rPr>
              <a:t>(keep # unique parts small and regular)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High concurrency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high performance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Balanced computation and I/O (memory) bandwidth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62BA9606-89DF-9B4B-8791-29100D338C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FB1FE52-1CDA-0843-BA74-9E723B0EE35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2E028F42-54BD-0A4B-A591-F6084461E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Architectures</a:t>
            </a:r>
          </a:p>
        </p:txBody>
      </p:sp>
      <p:sp>
        <p:nvSpPr>
          <p:cNvPr id="146434" name="Content Placeholder 2">
            <a:extLst>
              <a:ext uri="{FF2B5EF4-FFF2-40B4-BE49-F238E27FC236}">
                <a16:creationId xmlns:a16="http://schemas.microsoft.com/office/drawing/2014/main" id="{B8CC54E2-63B4-A845-B38A-664B8683A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Basic principle: Replace a single PE with a </a:t>
            </a:r>
            <a:r>
              <a:rPr lang="en-US" dirty="0">
                <a:solidFill>
                  <a:srgbClr val="0000FF"/>
                </a:solidFill>
              </a:rPr>
              <a:t>regular array of PEs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carefully orchestrate flow of data </a:t>
            </a:r>
            <a:r>
              <a:rPr lang="en-US" dirty="0"/>
              <a:t>between the PEs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ym typeface="Wingdings" charset="0"/>
              </a:rPr>
              <a:t>Balance computation and memory bandwidth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sz="1200" dirty="0">
              <a:sym typeface="Wingdings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sz="1400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  <a:sym typeface="Wingdings" charset="0"/>
              </a:rPr>
              <a:t>Differences from pipelining</a:t>
            </a:r>
            <a:r>
              <a:rPr lang="en-US" dirty="0">
                <a:sym typeface="Wingdings" charset="0"/>
              </a:rPr>
              <a:t>: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These are individual PEs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Array structure can be non-linear and multi-dimensional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PE connections can be multidirectional (and different speed)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PEs can have local memory and execute kernels (rather than a piece of the instruction)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  <a:sym typeface="Wingdings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38915" name="Slide Number Placeholder 3">
            <a:extLst>
              <a:ext uri="{FF2B5EF4-FFF2-40B4-BE49-F238E27FC236}">
                <a16:creationId xmlns:a16="http://schemas.microsoft.com/office/drawing/2014/main" id="{E01050F4-19CF-1141-AC68-02A4C9ABE4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789FC7E-C14B-1046-AB56-15EC758DFA6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B8A98523-E437-7141-9299-649CE8A9C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3698875" cy="26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Systolic Computation Example</a:t>
            </a:r>
          </a:p>
        </p:txBody>
      </p:sp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D948B0D1-EB99-2D4B-902F-85385F58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Convolution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Used in filtering, pattern matching, correlation, polynomial evaluation,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r>
              <a:rPr lang="en-US" altLang="en-US" dirty="0">
                <a:ea typeface="ＭＳ Ｐゴシック" panose="020B0600070205080204" pitchFamily="34" charset="-128"/>
              </a:rPr>
              <a:t>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image processing</a:t>
            </a:r>
            <a:r>
              <a:rPr lang="en-US" altLang="en-US" dirty="0">
                <a:ea typeface="ＭＳ Ｐゴシック" panose="020B0600070205080204" pitchFamily="34" charset="-128"/>
              </a:rPr>
              <a:t> tasks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: up to hundreds of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convolutional layers</a:t>
            </a:r>
            <a:r>
              <a:rPr lang="en-US" altLang="en-US" dirty="0">
                <a:ea typeface="ＭＳ Ｐゴシック" panose="020B0600070205080204" pitchFamily="34" charset="-128"/>
              </a:rPr>
              <a:t> in Convolutional Neural Networks (CNN)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09572" name="Picture 4">
            <a:extLst>
              <a:ext uri="{FF2B5EF4-FFF2-40B4-BE49-F238E27FC236}">
                <a16:creationId xmlns:a16="http://schemas.microsoft.com/office/drawing/2014/main" id="{1582BDD8-1C2C-3B46-8553-B4591EEB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657600"/>
            <a:ext cx="7410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LeNet-5, </a:t>
            </a:r>
            <a:r>
              <a:rPr lang="en-US" sz="3200">
                <a:ea typeface="Arial"/>
                <a:cs typeface="Arial"/>
                <a:sym typeface="Arial"/>
              </a:rPr>
              <a:t>a Convolutional Neural Network </a:t>
            </a:r>
            <a:br>
              <a:rPr lang="en-US" sz="3200">
                <a:ea typeface="Arial"/>
                <a:cs typeface="Arial"/>
                <a:sym typeface="Arial"/>
              </a:rPr>
            </a:br>
            <a:r>
              <a:rPr lang="en-US" sz="3200">
                <a:ea typeface="Arial"/>
                <a:cs typeface="Arial"/>
                <a:sym typeface="Arial"/>
              </a:rPr>
              <a:t>for Hand-Written Digit </a:t>
            </a:r>
            <a:r>
              <a:rPr lang="en-US" sz="3200" dirty="0">
                <a:ea typeface="Arial"/>
                <a:cs typeface="Arial"/>
                <a:sym typeface="Arial"/>
              </a:rPr>
              <a:t>R</a:t>
            </a:r>
            <a:r>
              <a:rPr lang="en-US" sz="3200">
                <a:ea typeface="Arial"/>
                <a:cs typeface="Arial"/>
                <a:sym typeface="Arial"/>
              </a:rPr>
              <a:t>ecognition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9" name="Shape 4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362200"/>
            <a:ext cx="9144000" cy="268319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462"/>
          <p:cNvSpPr txBox="1"/>
          <p:nvPr/>
        </p:nvSpPr>
        <p:spPr>
          <a:xfrm>
            <a:off x="467543" y="1487269"/>
            <a:ext cx="424847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a 1024*8 bit input, which will have a truth table of 2 </a:t>
            </a:r>
            <a:r>
              <a:rPr lang="en-US" sz="1800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8196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61202" y="6195139"/>
            <a:ext cx="15199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Hwu</a:t>
            </a:r>
            <a:r>
              <a:rPr lang="en-US" sz="10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1526220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Convolutional Neural Networks: Demo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7200" y="5833646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432FF"/>
                </a:solidFill>
              </a:rPr>
              <a:t>http://</a:t>
            </a:r>
            <a:r>
              <a:rPr lang="en-US" dirty="0" err="1">
                <a:solidFill>
                  <a:srgbClr val="0432FF"/>
                </a:solidFill>
              </a:rPr>
              <a:t>yann.lecun.com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exdb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lenet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index.html</a:t>
            </a:r>
            <a:endParaRPr lang="en-US" dirty="0">
              <a:solidFill>
                <a:srgbClr val="0432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08" y="1054029"/>
            <a:ext cx="3474792" cy="5181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447800"/>
            <a:ext cx="4064000" cy="2540000"/>
          </a:xfrm>
          <a:prstGeom prst="rect">
            <a:avLst/>
          </a:prstGeom>
        </p:spPr>
      </p:pic>
      <p:sp>
        <p:nvSpPr>
          <p:cNvPr id="8" name="Rounded Rectangle 44">
            <a:extLst>
              <a:ext uri="{FF2B5EF4-FFF2-40B4-BE49-F238E27FC236}">
                <a16:creationId xmlns:a16="http://schemas.microsoft.com/office/drawing/2014/main" id="{FB0155B6-7082-4A4E-AE3D-66CC738C9C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57653" y="1419454"/>
            <a:ext cx="666291" cy="2286001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8493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1202" y="6195139"/>
            <a:ext cx="15199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Hwu</a:t>
            </a:r>
            <a:r>
              <a:rPr lang="en-US" sz="1000" dirty="0"/>
              <a:t> &amp; Kirk</a:t>
            </a:r>
          </a:p>
        </p:txBody>
      </p:sp>
      <p:pic>
        <p:nvPicPr>
          <p:cNvPr id="12" name="Shape 814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81498" y="869400"/>
            <a:ext cx="5181005" cy="57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CuadroTexto 5"/>
          <p:cNvSpPr txBox="1"/>
          <p:nvPr/>
        </p:nvSpPr>
        <p:spPr>
          <a:xfrm>
            <a:off x="2919172" y="1203936"/>
            <a:ext cx="175295" cy="1804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tx2"/>
            </a:solidFill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sz="7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3016220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107504" y="44623"/>
            <a:ext cx="8928992" cy="7920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>
              <a:lnSpc>
                <a:spcPct val="111111"/>
              </a:lnSpc>
              <a:buClr>
                <a:schemeClr val="lt1"/>
              </a:buClr>
              <a:buSzPct val="25000"/>
              <a:buFont typeface="Arial"/>
              <a:buNone/>
            </a:pPr>
            <a:r>
              <a:rPr lang="en-US" sz="3600" dirty="0">
                <a:sym typeface="Arial"/>
              </a:rPr>
              <a:t>Power of </a:t>
            </a:r>
            <a:r>
              <a:rPr lang="en-US" sz="3600" b="1" dirty="0">
                <a:sym typeface="Arial"/>
              </a:rPr>
              <a:t>Convolutions</a:t>
            </a:r>
            <a:r>
              <a:rPr lang="en-US" sz="3600" dirty="0">
                <a:sym typeface="Arial"/>
              </a:rPr>
              <a:t> and </a:t>
            </a:r>
            <a:r>
              <a:rPr lang="en-US" sz="3600" b="1" dirty="0">
                <a:sym typeface="Arial"/>
              </a:rPr>
              <a:t>Applied Courses</a:t>
            </a:r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228600" y="1066800"/>
            <a:ext cx="8610600" cy="53265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/>
            <a:r>
              <a:rPr lang="en-US" dirty="0">
                <a:sym typeface="Arial"/>
              </a:rPr>
              <a:t>In 2010, Prof. Andreas </a:t>
            </a:r>
            <a:r>
              <a:rPr lang="en-US" dirty="0" err="1">
                <a:sym typeface="Arial"/>
              </a:rPr>
              <a:t>Moshovos</a:t>
            </a:r>
            <a:r>
              <a:rPr lang="en-US" dirty="0">
                <a:sym typeface="Arial"/>
              </a:rPr>
              <a:t> adopted Professor </a:t>
            </a:r>
            <a:r>
              <a:rPr lang="en-US" dirty="0" err="1">
                <a:sym typeface="Arial"/>
              </a:rPr>
              <a:t>Hwu’s</a:t>
            </a:r>
            <a:r>
              <a:rPr lang="en-US" dirty="0">
                <a:sym typeface="Arial"/>
              </a:rPr>
              <a:t> ECE498AL Programming Massively Parallel Processors Class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Several of Prof. Geoffrey Hinton’s graduate students took the course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These students developed the GPU implementation of the Deep CNN that was trained with 1.2M images to win the ImageNet competition</a:t>
            </a:r>
          </a:p>
        </p:txBody>
      </p:sp>
      <p:sp>
        <p:nvSpPr>
          <p:cNvPr id="6" name="Shape 462"/>
          <p:cNvSpPr txBox="1"/>
          <p:nvPr/>
        </p:nvSpPr>
        <p:spPr>
          <a:xfrm>
            <a:off x="7286599" y="6172200"/>
            <a:ext cx="1552601" cy="2337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Slide credit: </a:t>
            </a:r>
            <a:r>
              <a:rPr lang="en-US" sz="1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Hwu</a:t>
            </a:r>
            <a:r>
              <a:rPr lang="en-US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&amp; Kirk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8800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AlexNet</a:t>
            </a:r>
            <a:r>
              <a:rPr lang="en-US" dirty="0">
                <a:ea typeface="Arial"/>
                <a:cs typeface="Arial"/>
                <a:sym typeface="Arial"/>
              </a:rPr>
              <a:t> (2012)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won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ImageNet </a:t>
            </a:r>
            <a:r>
              <a:rPr lang="en-US" kern="0" dirty="0">
                <a:sym typeface="Arial"/>
              </a:rPr>
              <a:t>with more than 10.8% points ahead of the runner up</a:t>
            </a:r>
          </a:p>
          <a:p>
            <a:pPr lvl="1"/>
            <a:r>
              <a:rPr lang="en-US" altLang="en-US" dirty="0" err="1"/>
              <a:t>Krizhevsky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ImageNet Classification with Deep Convolutional Neural Networks</a:t>
            </a:r>
            <a:r>
              <a:rPr lang="en-US" altLang="en-US" dirty="0"/>
              <a:t>”</a:t>
            </a:r>
            <a:r>
              <a:rPr lang="en-US" altLang="ja-JP" dirty="0"/>
              <a:t>, NIPS 2012.</a:t>
            </a:r>
            <a:endParaRPr lang="en-US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543493"/>
            <a:ext cx="5486400" cy="393350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874029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>
                <a:sym typeface="Arial"/>
              </a:rPr>
              <a:t>Google improves accuracy by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adding more layers</a:t>
            </a:r>
          </a:p>
          <a:p>
            <a:pPr lvl="1"/>
            <a:r>
              <a:rPr lang="en-US" kern="0" dirty="0">
                <a:sym typeface="Arial"/>
              </a:rPr>
              <a:t>From 8 in </a:t>
            </a:r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to 22 in </a:t>
            </a:r>
            <a:r>
              <a:rPr lang="en-US" kern="0" dirty="0" err="1">
                <a:sym typeface="Arial"/>
              </a:rPr>
              <a:t>GoogLeNet</a:t>
            </a:r>
            <a:endParaRPr lang="en-US" kern="0" dirty="0">
              <a:sym typeface="Arial"/>
            </a:endParaRPr>
          </a:p>
          <a:p>
            <a:pPr lvl="1"/>
            <a:r>
              <a:rPr lang="en-US" altLang="en-US" dirty="0" err="1"/>
              <a:t>Szegedy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Going Deeper with Convolutions</a:t>
            </a:r>
            <a:r>
              <a:rPr lang="en-US" altLang="en-US" dirty="0"/>
              <a:t>”</a:t>
            </a:r>
            <a:r>
              <a:rPr lang="en-US" altLang="ja-JP" dirty="0"/>
              <a:t>, CVPR 2015.</a:t>
            </a:r>
            <a:endParaRPr lang="en-US" kern="0" dirty="0">
              <a:sym typeface="Arial"/>
            </a:endParaRPr>
          </a:p>
        </p:txBody>
      </p:sp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GoogLeNet</a:t>
            </a:r>
            <a:r>
              <a:rPr lang="en-US" dirty="0">
                <a:ea typeface="Arial"/>
                <a:cs typeface="Arial"/>
                <a:sym typeface="Arial"/>
              </a:rPr>
              <a:t> (2014)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47" y="2673350"/>
            <a:ext cx="8476907" cy="31940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9700376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Bachelor’s Seminar in Comp 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 2020</a:t>
            </a:r>
          </a:p>
          <a:p>
            <a:r>
              <a:rPr lang="en-US" dirty="0"/>
              <a:t>2 credit units</a:t>
            </a:r>
          </a:p>
          <a:p>
            <a:endParaRPr lang="en-US" dirty="0"/>
          </a:p>
          <a:p>
            <a:r>
              <a:rPr lang="en-US" b="1" dirty="0"/>
              <a:t>Rigorous seminar on fundamental and cutting-edge topics in computer architecture</a:t>
            </a:r>
            <a:endParaRPr lang="en-US" dirty="0"/>
          </a:p>
          <a:p>
            <a:r>
              <a:rPr lang="en-US" dirty="0"/>
              <a:t>Critical presentation, review, and discussion of seminal works in computer architecture</a:t>
            </a:r>
          </a:p>
          <a:p>
            <a:pPr lvl="1"/>
            <a:r>
              <a:rPr lang="en-US" dirty="0"/>
              <a:t>We will cover many ideas &amp; issues, analyze their tradeoffs, perform </a:t>
            </a:r>
            <a:r>
              <a:rPr lang="en-US" b="1" dirty="0"/>
              <a:t>critical thinking </a:t>
            </a:r>
            <a:r>
              <a:rPr lang="en-US" dirty="0"/>
              <a:t>and brainstorming</a:t>
            </a:r>
          </a:p>
          <a:p>
            <a:pPr lvl="1"/>
            <a:endParaRPr lang="en-US" dirty="0"/>
          </a:p>
          <a:p>
            <a:r>
              <a:rPr lang="en-US" dirty="0"/>
              <a:t>Participation, presentation, synthesis report</a:t>
            </a:r>
          </a:p>
          <a:p>
            <a:r>
              <a:rPr lang="en-US" dirty="0"/>
              <a:t>You can register for the course online</a:t>
            </a:r>
          </a:p>
          <a:p>
            <a:r>
              <a:rPr lang="en-US" sz="22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https://safari.ethz.ch/architecture_seminar/spring2020/doku.php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82696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000" dirty="0"/>
              <a:t>He et al., “</a:t>
            </a:r>
            <a:r>
              <a:rPr lang="en-US" altLang="ja-JP" sz="2000" dirty="0">
                <a:solidFill>
                  <a:srgbClr val="0000FF"/>
                </a:solidFill>
              </a:rPr>
              <a:t>Deep Residual Learning for Image Recognition</a:t>
            </a:r>
            <a:r>
              <a:rPr lang="en-US" altLang="en-US" sz="2000" dirty="0"/>
              <a:t>”</a:t>
            </a:r>
            <a:r>
              <a:rPr lang="en-US" altLang="ja-JP" sz="2000" dirty="0"/>
              <a:t>, CVPR 2016.</a:t>
            </a:r>
            <a:endParaRPr lang="en-US" sz="2000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00" y="1295400"/>
            <a:ext cx="7490800" cy="22045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ResNet</a:t>
            </a:r>
            <a:r>
              <a:rPr lang="en-US" dirty="0">
                <a:ea typeface="Arial"/>
                <a:cs typeface="Arial"/>
                <a:sym typeface="Arial"/>
              </a:rPr>
              <a:t> (2015)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01" y="3528910"/>
            <a:ext cx="6066199" cy="332909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5334000" y="3962400"/>
            <a:ext cx="381000" cy="5334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9600" y="5562600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Human: 5.1%</a:t>
            </a:r>
          </a:p>
        </p:txBody>
      </p:sp>
      <p:cxnSp>
        <p:nvCxnSpPr>
          <p:cNvPr id="12" name="Straight Arrow Connector 11"/>
          <p:cNvCxnSpPr>
            <a:stCxn id="9" idx="3"/>
          </p:cNvCxnSpPr>
          <p:nvPr/>
        </p:nvCxnSpPr>
        <p:spPr bwMode="auto">
          <a:xfrm flipV="1">
            <a:off x="2038196" y="5562600"/>
            <a:ext cx="552604" cy="169277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4495800" y="4004846"/>
            <a:ext cx="1083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First CNN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95337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D948B0D1-EB99-2D4B-902F-85385F58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Convolution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Used in filtering, pattern matching, correlation, polynomial evaluation,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r>
              <a:rPr lang="en-US" altLang="en-US" dirty="0">
                <a:ea typeface="ＭＳ Ｐゴシック" panose="020B0600070205080204" pitchFamily="34" charset="-128"/>
              </a:rPr>
              <a:t>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image processing</a:t>
            </a:r>
            <a:r>
              <a:rPr lang="en-US" altLang="en-US" dirty="0">
                <a:ea typeface="ＭＳ Ｐゴシック" panose="020B0600070205080204" pitchFamily="34" charset="-128"/>
              </a:rPr>
              <a:t> tasks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: up to hundreds of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convolutional layers</a:t>
            </a:r>
            <a:r>
              <a:rPr lang="en-US" altLang="en-US" dirty="0">
                <a:ea typeface="ＭＳ Ｐゴシック" panose="020B0600070205080204" pitchFamily="34" charset="-128"/>
              </a:rPr>
              <a:t> in Convolutional Neural Networks (CNN)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09572" name="Picture 4">
            <a:extLst>
              <a:ext uri="{FF2B5EF4-FFF2-40B4-BE49-F238E27FC236}">
                <a16:creationId xmlns:a16="http://schemas.microsoft.com/office/drawing/2014/main" id="{1582BDD8-1C2C-3B46-8553-B4591EEB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657600"/>
            <a:ext cx="7410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B20C62C-4F87-F849-A775-382CD2B4D011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altLang="en-US" sz="3600" kern="0" dirty="0">
                <a:ea typeface="ＭＳ Ｐゴシック" panose="020B0600070205080204" pitchFamily="34" charset="-128"/>
              </a:rPr>
              <a:t>Systolic Computation Example: Convolution (I)</a:t>
            </a:r>
          </a:p>
        </p:txBody>
      </p:sp>
    </p:spTree>
    <p:extLst>
      <p:ext uri="{BB962C8B-B14F-4D97-AF65-F5344CB8AC3E}">
        <p14:creationId xmlns:p14="http://schemas.microsoft.com/office/powerpoint/2010/main" val="555084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612A2435-730A-2045-AB32-1F1F6A7B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Systolic Computation Example: Convolution (II)</a:t>
            </a:r>
          </a:p>
        </p:txBody>
      </p:sp>
      <p:sp>
        <p:nvSpPr>
          <p:cNvPr id="40962" name="Content Placeholder 2">
            <a:extLst>
              <a:ext uri="{FF2B5EF4-FFF2-40B4-BE49-F238E27FC236}">
                <a16:creationId xmlns:a16="http://schemas.microsoft.com/office/drawing/2014/main" id="{BB834017-4C4F-2B4A-B136-66963B926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3200400" cy="5194300"/>
          </a:xfrm>
        </p:spPr>
        <p:txBody>
          <a:bodyPr/>
          <a:lstStyle/>
          <a:p>
            <a:r>
              <a:rPr lang="en-US" altLang="en-US" sz="3200">
                <a:ea typeface="ＭＳ Ｐゴシック" panose="020B0600070205080204" pitchFamily="34" charset="-128"/>
              </a:rPr>
              <a:t>y1 = w1x1 + w2x2 + w3x3</a:t>
            </a:r>
          </a:p>
          <a:p>
            <a:endParaRPr lang="en-US" altLang="en-US" sz="3200">
              <a:ea typeface="ＭＳ Ｐゴシック" panose="020B0600070205080204" pitchFamily="34" charset="-128"/>
            </a:endParaRPr>
          </a:p>
          <a:p>
            <a:r>
              <a:rPr lang="en-US" altLang="en-US" sz="3200">
                <a:ea typeface="ＭＳ Ｐゴシック" panose="020B0600070205080204" pitchFamily="34" charset="-128"/>
              </a:rPr>
              <a:t>y2 = w1x2 + w2x3 + w3x4</a:t>
            </a:r>
          </a:p>
          <a:p>
            <a:endParaRPr lang="en-US" altLang="en-US" sz="3200">
              <a:ea typeface="ＭＳ Ｐゴシック" panose="020B0600070205080204" pitchFamily="34" charset="-128"/>
            </a:endParaRPr>
          </a:p>
          <a:p>
            <a:r>
              <a:rPr lang="en-US" altLang="en-US" sz="3200">
                <a:ea typeface="ＭＳ Ｐゴシック" panose="020B0600070205080204" pitchFamily="34" charset="-128"/>
              </a:rPr>
              <a:t>y3 = w1x3 + w2x4 + w3x5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BA43A0FF-2AF3-734A-875E-8E3C10C2A1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77E3AF4-3ABE-7146-9218-877566A9B0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0D62E47C-3515-9146-910C-918E284CC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066800"/>
            <a:ext cx="5867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9C52F1B3-89F2-5E4C-BE9A-48895CBB7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1440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Systolic Computation Example: Convolution (III)</a:t>
            </a:r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389E5782-EF1F-C443-A225-6CC904DC5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Worthwhile to implement adder and multiplier separately  to allow overlapping of add/</a:t>
            </a:r>
            <a:r>
              <a:rPr lang="en-US" altLang="en-US" dirty="0" err="1">
                <a:ea typeface="ＭＳ Ｐゴシック" panose="020B0600070205080204" pitchFamily="34" charset="-128"/>
              </a:rPr>
              <a:t>mul</a:t>
            </a:r>
            <a:r>
              <a:rPr lang="en-US" altLang="en-US" dirty="0">
                <a:ea typeface="ＭＳ Ｐゴシック" panose="020B0600070205080204" pitchFamily="34" charset="-128"/>
              </a:rPr>
              <a:t> executions</a:t>
            </a: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A76FA204-F839-4749-8CD8-A2907BABD4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1FF05B-3038-7043-B3F4-2AE5F150214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DD83E8C6-9A5A-9B4D-BC18-DC6C5FA77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143000"/>
            <a:ext cx="8610600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A1E6A0A9-15AA-0E46-A77A-D28511109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Systolic Computation Example: Convolution (IV)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D9BC6-0608-AE4E-99F7-07F6B71DA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One needs to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carefully orchestrate </a:t>
            </a:r>
            <a:r>
              <a:rPr lang="en-US" altLang="en-US" dirty="0">
                <a:ea typeface="ＭＳ Ｐゴシック" panose="020B0600070205080204" pitchFamily="34" charset="-128"/>
              </a:rPr>
              <a:t>when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data elements are input to the array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 when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output is buffered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gets more involved when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Array dimensionality increases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PEs are less predictable in terms of latency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03709B69-1452-0940-B8C8-E6E42F720C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BAFD5D2-71CB-EB44-BA56-6392B9AD4F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3BA4D-9C10-F149-8115-BF47BAC7A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Two-Dimensional Systolic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8EA02-2087-3745-B978-74EE742FD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FB87E-5AD1-1B44-A9E6-74D373CCF5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25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F92C4B-D597-A04F-B02B-E850FB8BF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600"/>
            <a:ext cx="6654800" cy="2667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B0FD09-0D92-E446-A2E1-580956D22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600487"/>
            <a:ext cx="4668838" cy="310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9187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D72BE-9E30-8E41-800E-7FBA973C8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7D3F6-A03C-0F45-B8B9-D9C5DD63B1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26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F78C0E-BDD3-0A44-8F69-1B502D203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0"/>
            <a:ext cx="4793481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A720A0D-5D87-2149-B12B-A043F997D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99" y="996950"/>
            <a:ext cx="3817119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Systolic arrays can be chained together to form powerful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systolic array is capable of producing on-the-fly least-squares fit to all the data that has arrived up to any given moment</a:t>
            </a:r>
          </a:p>
        </p:txBody>
      </p:sp>
    </p:spTree>
    <p:extLst>
      <p:ext uri="{BB962C8B-B14F-4D97-AF65-F5344CB8AC3E}">
        <p14:creationId xmlns:p14="http://schemas.microsoft.com/office/powerpoint/2010/main" val="157895423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9F71E8F0-0857-794A-9A68-B391AC63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Arrays: Pros and Cons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A3CE5-5EB9-9C47-AF15-1D5DBA6B0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Advantages: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Principled: Efficiently makes use of limited memory bandwidth, balances computation to I/O bandwidth availability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Specialized (computation needs to fit PE organization/functions)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improved efficiency, simple design, high concurrency/	performance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good to do more with less memory bandwidth requirement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Downside: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Specialized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not generally applicable </a:t>
            </a:r>
            <a:r>
              <a:rPr lang="en-US" dirty="0">
                <a:sym typeface="Wingdings"/>
              </a:rPr>
              <a:t>because computation needs to fit 	the PE functions/organization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9F64366E-772C-0C46-BC35-90B4D11956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F7D203A-0D51-AF43-B3FC-545E3E67B74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Content Placeholder 2">
            <a:extLst>
              <a:ext uri="{FF2B5EF4-FFF2-40B4-BE49-F238E27FC236}">
                <a16:creationId xmlns:a16="http://schemas.microsoft.com/office/drawing/2014/main" id="{6595C0E4-1952-CE4A-AD0E-DBF7C0C7D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PE in a systolic array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store multiple “weights”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Weights can be selected on the fly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Eases implementation of, e.g., adaptive filtering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Taken further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Each PE can have its own data and instruction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Data memory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to store partial/temporary results, constants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Leads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stream processing, pipeline parallelism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More generally,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staged execution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6114CCC3-9571-DC48-AFA6-C71148BC10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88E00E4-B4BD-2F4F-B19F-1D443B0C455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5059" name="Title 1">
            <a:extLst>
              <a:ext uri="{FF2B5EF4-FFF2-40B4-BE49-F238E27FC236}">
                <a16:creationId xmlns:a16="http://schemas.microsoft.com/office/drawing/2014/main" id="{BCAC65A2-95EF-5848-9020-369BFB874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More Programmability in Systolic Arrays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D53146E5-92F5-1F4B-B638-8D14686A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Pipeline-Parallel (Pipelined) Programs</a:t>
            </a:r>
          </a:p>
        </p:txBody>
      </p:sp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id="{F01667E3-E087-064B-B4F9-C5FD30640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94BEFA1B-3FD9-D541-BB34-0AB8F3ABC1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A8D649E-DB2F-374F-B7C3-D9BB335F89D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6084" name="Picture 4">
            <a:extLst>
              <a:ext uri="{FF2B5EF4-FFF2-40B4-BE49-F238E27FC236}">
                <a16:creationId xmlns:a16="http://schemas.microsoft.com/office/drawing/2014/main" id="{C3C064E4-42EE-F941-A04A-F6825F809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1143000"/>
            <a:ext cx="9010650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95C0CC3D-591B-1342-826E-8D18C551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Announcement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75CE5-A2A5-7F49-A628-B81AF7227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If you are interested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learning more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doing research </a:t>
            </a:r>
            <a:r>
              <a:rPr lang="en-US" altLang="en-US" dirty="0">
                <a:ea typeface="ＭＳ Ｐゴシック" panose="020B0600070205080204" pitchFamily="34" charset="-128"/>
              </a:rPr>
              <a:t>in Computer Architecture, three suggestions: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Email me</a:t>
            </a:r>
            <a:r>
              <a:rPr lang="en-US" altLang="en-US" dirty="0">
                <a:ea typeface="ＭＳ Ｐゴシック" panose="020B0600070205080204" pitchFamily="34" charset="-128"/>
              </a:rPr>
              <a:t> with your interest (CC: Juan)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Take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 seminar course and the “Computer Architecture” course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Do readings </a:t>
            </a:r>
            <a:r>
              <a:rPr lang="en-US" altLang="en-US" dirty="0">
                <a:ea typeface="ＭＳ Ｐゴシック" panose="020B0600070205080204" pitchFamily="34" charset="-128"/>
              </a:rPr>
              <a:t>and assignments on your own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There are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exciting projects and research positions </a:t>
            </a:r>
            <a:r>
              <a:rPr lang="en-US" altLang="en-US" dirty="0">
                <a:ea typeface="ＭＳ Ｐゴシック" panose="020B0600070205080204" pitchFamily="34" charset="-128"/>
              </a:rPr>
              <a:t>available, spanning: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Memory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Hardware security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GPUs, FPGAs, heterogeneous systems, 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New execution paradigms (e.g., in-memory computing)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Security-architecture-reliability-energy-performance interactions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Architectures for medical/health/genomics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B4E0C34-D4D1-E84D-9A02-603D13F2A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A167-49DC-E246-815C-49F75FD82F5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41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0D28AB7B-E349-9843-BB29-6AC11E918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Stages of Pipelined Programs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8D86092F-4853-2245-985F-85E09BF26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Loop iterations are divided into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code segments called </a:t>
            </a:r>
            <a:r>
              <a:rPr lang="en-US" altLang="en-US" sz="2000" b="1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stages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Threads execute stages on different cores</a:t>
            </a:r>
          </a:p>
          <a:p>
            <a:pPr lvl="1"/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DA653891-A3AC-3A45-837F-AD75873115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0F9F67F-FC99-A64F-A2F6-C794AE482B20}" type="slidenum">
              <a:rPr lang="en-US" altLang="en-US" sz="1600">
                <a:latin typeface="Garamond" panose="02020404030301010803" pitchFamily="18" charset="0"/>
              </a:rPr>
              <a:pPr eaLnBrk="1" hangingPunct="1"/>
              <a:t>30</a:t>
            </a:fld>
            <a:endParaRPr lang="en-US" altLang="en-US" sz="1600"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99126D-5BE6-5D40-B9D7-285EBCC94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8" y="2967038"/>
            <a:ext cx="27955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loop {</a:t>
            </a:r>
          </a:p>
          <a:p>
            <a:pPr eaLnBrk="1" hangingPunct="1"/>
            <a:r>
              <a:rPr lang="en-US" altLang="en-US" sz="1800"/>
              <a:t>   Compute1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   Compute2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   Compute3</a:t>
            </a:r>
          </a:p>
          <a:p>
            <a:pPr eaLnBrk="1" hangingPunct="1"/>
            <a:r>
              <a:rPr lang="en-US" altLang="en-US" sz="1800"/>
              <a:t>}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32B51E-7FE4-2D41-A3FA-91E4029AE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3284538"/>
            <a:ext cx="1244600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9757D-3EE1-604F-A246-9F56B62DA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325" y="3227388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A</a:t>
            </a:r>
            <a:endParaRPr lang="en-US" altLang="en-US" sz="1800" b="1" baseline="-250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3C8336-4069-C249-8084-1D123B8AE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3817938"/>
            <a:ext cx="1244600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4AC26B-D661-204A-8B9A-178863F2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37766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B</a:t>
            </a:r>
            <a:endParaRPr lang="en-US" altLang="en-US" sz="1800" b="1" baseline="-250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07FBB8-B77E-3C4C-8478-2199E7CC1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" y="4392613"/>
            <a:ext cx="1243013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23E3E7-4CE5-3D46-9F5C-F5E1EEAD7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4365625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C</a:t>
            </a:r>
            <a:endParaRPr lang="en-US" altLang="en-US" sz="1800" b="1" baseline="-25000"/>
          </a:p>
        </p:txBody>
      </p:sp>
      <p:pic>
        <p:nvPicPr>
          <p:cNvPr id="13" name="Picture 12" descr="pipeline.png">
            <a:extLst>
              <a:ext uri="{FF2B5EF4-FFF2-40B4-BE49-F238E27FC236}">
                <a16:creationId xmlns:a16="http://schemas.microsoft.com/office/drawing/2014/main" id="{7E4BBD98-A65F-6144-81EB-652134531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38" y="2517775"/>
            <a:ext cx="534035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1F842EE-52A3-A347-A397-BB21CFA5C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765425"/>
            <a:ext cx="642938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E53C947-0704-584D-9422-504C372C2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3" y="2765425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CF20FD-BC97-D24F-A9F8-209E2ACB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788" y="24003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A</a:t>
            </a:r>
            <a:endParaRPr lang="en-US" altLang="en-US" sz="1800" b="1" baseline="-25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71CC19-2DFC-5846-9E9A-89E3601D3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24050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B</a:t>
            </a:r>
            <a:endParaRPr lang="en-US" altLang="en-US" sz="1800" b="1" baseline="-25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77E7D7-6B6B-3241-AC82-AC56EF1DF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4177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C</a:t>
            </a:r>
            <a:endParaRPr lang="en-US" altLang="en-US" sz="1800" b="1" baseline="-250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B8D3A02-AB13-1141-9DCF-F8DE02B2E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2362200"/>
            <a:ext cx="2232025" cy="1273175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647761C-57AD-184D-8831-3BD34B82C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263" y="2762250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8A2059A-8FBB-DA4C-B22D-602381C30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088" y="2743200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777AB59-763D-3941-951F-C00A3CC17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8788" y="2779713"/>
            <a:ext cx="642937" cy="446087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5" grpId="0" animBg="1"/>
      <p:bldP spid="15" grpId="1" animBg="1"/>
      <p:bldP spid="16" grpId="0" animBg="1"/>
      <p:bldP spid="16" grpId="1" animBg="1"/>
      <p:bldP spid="17" grpId="0"/>
      <p:bldP spid="18" grpId="0"/>
      <p:bldP spid="19" grpId="0"/>
      <p:bldP spid="20" grpId="0" animBg="1"/>
      <p:bldP spid="20" grpId="1" animBg="1"/>
      <p:bldP spid="33" grpId="0" animBg="1"/>
      <p:bldP spid="33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FA210473-D9A8-C542-BB0B-387EA04B3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Pipelined File Compression Example</a:t>
            </a:r>
          </a:p>
        </p:txBody>
      </p:sp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E5CF02F9-5003-2642-97FF-A7C9D33DC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927CB83B-9F61-934F-8783-643F23B01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8B43CA7-7A1D-3847-BE17-E4FDEC0610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9156" name="Picture 4">
            <a:extLst>
              <a:ext uri="{FF2B5EF4-FFF2-40B4-BE49-F238E27FC236}">
                <a16:creationId xmlns:a16="http://schemas.microsoft.com/office/drawing/2014/main" id="{C8395433-4825-EB47-BFD3-6DA68F780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44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 bwMode="auto">
          <a:xfrm>
            <a:off x="685800" y="2578101"/>
            <a:ext cx="10668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1"/>
          <p:cNvSpPr/>
          <p:nvPr/>
        </p:nvSpPr>
        <p:spPr bwMode="auto">
          <a:xfrm>
            <a:off x="2438400" y="2578101"/>
            <a:ext cx="10668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chemeClr val="accent6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ounded Rectangle 1"/>
          <p:cNvSpPr/>
          <p:nvPr/>
        </p:nvSpPr>
        <p:spPr bwMode="auto">
          <a:xfrm>
            <a:off x="4114800" y="2578101"/>
            <a:ext cx="117896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1"/>
          <p:cNvSpPr/>
          <p:nvPr/>
        </p:nvSpPr>
        <p:spPr bwMode="auto">
          <a:xfrm>
            <a:off x="5867400" y="2578101"/>
            <a:ext cx="11880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ounded Rectangle 1"/>
          <p:cNvSpPr/>
          <p:nvPr/>
        </p:nvSpPr>
        <p:spPr bwMode="auto">
          <a:xfrm>
            <a:off x="7629040" y="2578101"/>
            <a:ext cx="11880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7030A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58CD50FE-8E77-B643-9A37-E3042E611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678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Array: Advantages &amp; Disadvantages</a:t>
            </a:r>
          </a:p>
        </p:txBody>
      </p:sp>
      <p:sp>
        <p:nvSpPr>
          <p:cNvPr id="161794" name="Content Placeholder 2">
            <a:extLst>
              <a:ext uri="{FF2B5EF4-FFF2-40B4-BE49-F238E27FC236}">
                <a16:creationId xmlns:a16="http://schemas.microsoft.com/office/drawing/2014/main" id="{2E2D8D5C-EA6B-9D4F-B0EF-13D3B1423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Makes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multiple uses of each data item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reduced need for fetching/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refetching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 better use of memory bandwidth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  <a:sym typeface="Wingdings" pitchFamily="2" charset="2"/>
              </a:rPr>
              <a:t>High concurrency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Regular design (both data and control flow)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Disadvantages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Not good at exploiting irregular parallelism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Relatively special purpose  need software, programmer support to be a general purpose model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E8595357-81FC-1240-AC46-68AE0C7E4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E46CFA-216A-8741-9F02-DF8ACA3272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1F2271A8-A5E3-4D4D-B83F-B2D8ACF3A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Example Systolic Array: The WARP Computer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D899A419-798A-864E-838C-13A93AA6E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HT Kung, CMU, 1984-1988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Linear array of 10 cells, each cell a 10 </a:t>
            </a:r>
            <a:r>
              <a:rPr lang="en-US" altLang="en-US" dirty="0" err="1">
                <a:ea typeface="ＭＳ Ｐゴシック" panose="020B0600070205080204" pitchFamily="34" charset="-128"/>
              </a:rPr>
              <a:t>Mflop</a:t>
            </a:r>
            <a:r>
              <a:rPr lang="en-US" altLang="en-US" dirty="0">
                <a:ea typeface="ＭＳ Ｐゴシック" panose="020B0600070205080204" pitchFamily="34" charset="-128"/>
              </a:rPr>
              <a:t> programmable processor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Attached to a general purpose host machine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HLL and optimizing compiler to program the systolic array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Used extensively to accelerate vision and robotics tasks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Annaratone</a:t>
            </a:r>
            <a:r>
              <a:rPr lang="en-US" altLang="en-US" dirty="0">
                <a:ea typeface="ＭＳ Ｐゴシック" panose="020B0600070205080204" pitchFamily="34" charset="-128"/>
              </a:rPr>
              <a:t> et al.,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Warp Architecture and Implementation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ISCA 1986. </a:t>
            </a: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Annaratone</a:t>
            </a:r>
            <a:r>
              <a:rPr lang="en-US" altLang="en-US" dirty="0">
                <a:ea typeface="ＭＳ Ｐゴシック" panose="020B0600070205080204" pitchFamily="34" charset="-128"/>
              </a:rPr>
              <a:t> et al.,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Warp Computer: Architecture, Implementation, and Performance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TC 1987. 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47A60A7D-F069-7E49-B80E-46B739C69C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702718-C89E-0E47-8E0F-A58F3038D21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C48E4605-005A-A643-9604-2E33A3A80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WARP Computer 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DE063B38-DE3E-764F-B6AF-8D80BEC0C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41A4B41E-83EF-0F48-8BB0-DEA3325D5C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1926C08-6DAB-1D4E-9D6B-08BAC496014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2228" name="Picture 4">
            <a:extLst>
              <a:ext uri="{FF2B5EF4-FFF2-40B4-BE49-F238E27FC236}">
                <a16:creationId xmlns:a16="http://schemas.microsoft.com/office/drawing/2014/main" id="{F8AC2FC9-103D-414A-B94F-F5211FE40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536700"/>
            <a:ext cx="6502400" cy="421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5C1D036D-4B8B-704A-9C46-52274336C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WARP Cell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A0FCBC77-41D0-2A43-B8C5-C03FB0945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F5A2FEC9-29EB-A14A-A277-67DB138580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4D02D07-425D-6D4D-A18B-4666C272176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3252" name="Picture 4">
            <a:extLst>
              <a:ext uri="{FF2B5EF4-FFF2-40B4-BE49-F238E27FC236}">
                <a16:creationId xmlns:a16="http://schemas.microsoft.com/office/drawing/2014/main" id="{C63062BC-7DF5-4449-BDF6-86138178C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1219200"/>
            <a:ext cx="6724650" cy="499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(I)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E3C78D9C-47A0-3F4A-8719-D44502AA2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94372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757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71862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98624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TPU: Second Generation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491199-E330-F944-B0A7-174683ACFD4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www.nextplatform.com</a:t>
            </a:r>
            <a:r>
              <a:rPr lang="en-US" sz="800" dirty="0"/>
              <a:t>/2017/05/17/first-depth-look-googles-new-second-generation-</a:t>
            </a:r>
            <a:r>
              <a:rPr lang="en-US" sz="800" dirty="0" err="1"/>
              <a:t>tpu</a:t>
            </a:r>
            <a:r>
              <a:rPr lang="en-US" sz="800" dirty="0"/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4 TPU chips</a:t>
            </a:r>
          </a:p>
          <a:p>
            <a:r>
              <a:rPr lang="en-US" dirty="0"/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High Bandwidth Memory </a:t>
            </a:r>
          </a:p>
          <a:p>
            <a:r>
              <a:rPr lang="en-US" dirty="0"/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Floating point operations</a:t>
            </a:r>
          </a:p>
          <a:p>
            <a:r>
              <a:rPr lang="en-US" dirty="0"/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45 TFLOPS per chip</a:t>
            </a:r>
          </a:p>
          <a:p>
            <a:r>
              <a:rPr lang="en-US" dirty="0"/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Designed for </a:t>
            </a:r>
            <a:r>
              <a:rPr lang="en-US" dirty="0">
                <a:solidFill>
                  <a:srgbClr val="0432FF"/>
                </a:solidFill>
              </a:rPr>
              <a:t>training </a:t>
            </a:r>
          </a:p>
          <a:p>
            <a:r>
              <a:rPr lang="en-US" dirty="0"/>
              <a:t>and </a:t>
            </a:r>
            <a:r>
              <a:rPr lang="en-US" dirty="0">
                <a:solidFill>
                  <a:srgbClr val="0432FF"/>
                </a:solidFill>
              </a:rPr>
              <a:t>inference</a:t>
            </a:r>
          </a:p>
          <a:p>
            <a:r>
              <a:rPr lang="en-US" dirty="0"/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19974542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6F36C13D-D7BD-5149-8517-1C56641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Broader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5E88C-F2AE-D445-9E92-655DE6E7E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647E10A7-6D96-C948-BAA5-3C14FD9C7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3059A5C-D839-584C-B569-F56DA140B0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1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17582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>
            <a:extLst>
              <a:ext uri="{FF2B5EF4-FFF2-40B4-BE49-F238E27FC236}">
                <a16:creationId xmlns:a16="http://schemas.microsoft.com/office/drawing/2014/main" id="{3287ADD8-1503-EC43-BB3D-580EFAA2D81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ea typeface="ＭＳ Ｐゴシック" panose="020B0600070205080204" pitchFamily="34" charset="-128"/>
              </a:rPr>
              <a:t>Decoupled Access/Execute (DAE)</a:t>
            </a: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54274" name="Rectangle 5">
            <a:extLst>
              <a:ext uri="{FF2B5EF4-FFF2-40B4-BE49-F238E27FC236}">
                <a16:creationId xmlns:a16="http://schemas.microsoft.com/office/drawing/2014/main" id="{E2CC4773-BE1C-8544-A83F-F5F79000D0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2A8713A7-3602-914D-9731-2B2A8186F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(DAE)</a:t>
            </a:r>
          </a:p>
        </p:txBody>
      </p:sp>
      <p:sp>
        <p:nvSpPr>
          <p:cNvPr id="221186" name="Content Placeholder 2">
            <a:extLst>
              <a:ext uri="{FF2B5EF4-FFF2-40B4-BE49-F238E27FC236}">
                <a16:creationId xmlns:a16="http://schemas.microsoft.com/office/drawing/2014/main" id="{6AE37F0A-5E85-0C4C-8B4A-0B93A72FE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Motivation: </a:t>
            </a:r>
            <a:r>
              <a:rPr lang="en-US" altLang="en-US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Tomasulo</a:t>
            </a:r>
            <a:r>
              <a:rPr lang="ja-JP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algorithm too complex</a:t>
            </a:r>
            <a:r>
              <a:rPr lang="en-US" altLang="ja-JP" dirty="0">
                <a:ea typeface="ＭＳ Ｐゴシック" panose="020B0600070205080204" pitchFamily="34" charset="-128"/>
              </a:rPr>
              <a:t> to implement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1980s before Pentium Pro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Decouple operand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   access and execution via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  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two separate instruction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 streams that communicate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 via ISA-visible queues</a:t>
            </a:r>
            <a:r>
              <a:rPr lang="en-US" altLang="en-US" dirty="0">
                <a:ea typeface="ＭＳ Ｐゴシック" panose="020B0600070205080204" pitchFamily="34" charset="-128"/>
              </a:rPr>
              <a:t>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Decoupled Access/Execute 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    Computer Architectures</a:t>
            </a:r>
            <a:r>
              <a:rPr lang="en-US" altLang="en-US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ISCA 1982, 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     ACM TOCS 1984.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20F3EE71-C144-F14C-8F4B-6F62848E9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10D1D57-8D7B-DA48-A661-63CBEDEBC8F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1188" name="Picture 2">
            <a:extLst>
              <a:ext uri="{FF2B5EF4-FFF2-40B4-BE49-F238E27FC236}">
                <a16:creationId xmlns:a16="http://schemas.microsoft.com/office/drawing/2014/main" id="{AE0331DD-1F87-D344-A9C5-8FCC118EA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1808163"/>
            <a:ext cx="3679825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93C46076-1976-6149-B881-F01ADFC1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(II)</a:t>
            </a:r>
          </a:p>
        </p:txBody>
      </p:sp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B09C9AFC-8C69-C540-9CE8-72AA06E5E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Compiler generates two instruction streams</a:t>
            </a:r>
            <a:r>
              <a:rPr lang="en-US" altLang="en-US" dirty="0">
                <a:ea typeface="ＭＳ Ｐゴシック" panose="020B0600070205080204" pitchFamily="34" charset="-128"/>
              </a:rPr>
              <a:t> (A and 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Synchronizes the two upon control flow instructions (using branch queues)</a:t>
            </a:r>
          </a:p>
        </p:txBody>
      </p:sp>
      <p:sp>
        <p:nvSpPr>
          <p:cNvPr id="57347" name="Slide Number Placeholder 3">
            <a:extLst>
              <a:ext uri="{FF2B5EF4-FFF2-40B4-BE49-F238E27FC236}">
                <a16:creationId xmlns:a16="http://schemas.microsoft.com/office/drawing/2014/main" id="{825B0951-88F2-D64E-A28A-D0C2B32F67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EDD0038-F4F9-E24D-BC23-362E300434B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7348" name="Picture 2">
            <a:extLst>
              <a:ext uri="{FF2B5EF4-FFF2-40B4-BE49-F238E27FC236}">
                <a16:creationId xmlns:a16="http://schemas.microsoft.com/office/drawing/2014/main" id="{A564E394-C47F-E44D-A2B2-32CBC1F67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016125"/>
            <a:ext cx="405765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3">
            <a:extLst>
              <a:ext uri="{FF2B5EF4-FFF2-40B4-BE49-F238E27FC236}">
                <a16:creationId xmlns:a16="http://schemas.microsoft.com/office/drawing/2014/main" id="{C296DE36-12E0-8847-8FF3-E8A694F4A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2995613"/>
            <a:ext cx="395287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CA5C8A69-0E06-CD44-99A2-268A2DF32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1EF933-635F-7D4B-B944-69AA9DD20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0112"/>
            <a:ext cx="8915400" cy="5576887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Advantages: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+ Execute stream can run ahead of the access stream and vice versa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+ If A is waiting for memory, E can perform useful work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   + If A hits in cache, it supplies data to lagging E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	+ Queues reduce the number of required registers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+ Limited out-of-order execution without wakeup/select complexity</a:t>
            </a:r>
          </a:p>
          <a:p>
            <a:pPr lvl="1"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Disadvantages: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2200" dirty="0">
                <a:ea typeface="ＭＳ Ｐゴシック" panose="020B0600070205080204" pitchFamily="34" charset="-128"/>
              </a:rPr>
              <a:t>-- </a:t>
            </a:r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Compiler support </a:t>
            </a:r>
            <a:r>
              <a:rPr lang="en-US" altLang="en-US" sz="2200" dirty="0">
                <a:ea typeface="ＭＳ Ｐゴシック" panose="020B0600070205080204" pitchFamily="34" charset="-128"/>
              </a:rPr>
              <a:t>to partition the program and manage queues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        -- Determines the amount of decoupling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	-- Branch instructions require synchronization between A and E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	-- Multiple instruction streams (can be done with a single one, though)</a:t>
            </a: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414C68D5-BD3D-AF44-83E7-1A36870369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44A19B4-9674-4C41-8270-EB64ADE7134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2">
            <a:extLst>
              <a:ext uri="{FF2B5EF4-FFF2-40B4-BE49-F238E27FC236}">
                <a16:creationId xmlns:a16="http://schemas.microsoft.com/office/drawing/2014/main" id="{339D0F77-BCFD-0A4A-8011-435434E50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41791" y="1126276"/>
            <a:ext cx="6860197" cy="509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3" name="Title 1">
            <a:extLst>
              <a:ext uri="{FF2B5EF4-FFF2-40B4-BE49-F238E27FC236}">
                <a16:creationId xmlns:a16="http://schemas.microsoft.com/office/drawing/2014/main" id="{CC9A6C85-4925-8B44-86A5-9922FB80B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Astronautics ZS-1</a:t>
            </a:r>
          </a:p>
        </p:txBody>
      </p:sp>
      <p:sp>
        <p:nvSpPr>
          <p:cNvPr id="59394" name="Content Placeholder 2">
            <a:extLst>
              <a:ext uri="{FF2B5EF4-FFF2-40B4-BE49-F238E27FC236}">
                <a16:creationId xmlns:a16="http://schemas.microsoft.com/office/drawing/2014/main" id="{425E9D5C-FBAA-5A4F-A006-8F09EDA27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5588" y="996950"/>
            <a:ext cx="2438400" cy="5194300"/>
          </a:xfrm>
        </p:spPr>
        <p:txBody>
          <a:bodyPr/>
          <a:lstStyle/>
          <a:p>
            <a:r>
              <a:rPr lang="en-US" altLang="en-US" sz="1800" dirty="0">
                <a:ea typeface="ＭＳ Ｐゴシック" panose="020B0600070205080204" pitchFamily="34" charset="-128"/>
              </a:rPr>
              <a:t>Single stream steered into A and X pipelines</a:t>
            </a: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Each pipeline in-order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 et al.,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The ZS-1 central processor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ASPLOS 1987.</a:t>
            </a:r>
          </a:p>
          <a:p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Dynamic Instruction Scheduling and the Astronautics ZS-1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IEEE Computer 1989.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8879A87F-2397-E74A-8132-ADDEFA38C4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0140C6D-11F0-2E4C-984D-F5CA6096728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>
            <a:extLst>
              <a:ext uri="{FF2B5EF4-FFF2-40B4-BE49-F238E27FC236}">
                <a16:creationId xmlns:a16="http://schemas.microsoft.com/office/drawing/2014/main" id="{7FFCC485-B7F1-1D49-986C-B39F1B991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Loop Unrolling to Eliminate Branches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80D89107-B7A8-AC49-8DA8-5F6B19FA2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050"/>
            <a:ext cx="8610600" cy="556895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Idea: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Replicate loop body multiple times within an iteration</a:t>
            </a:r>
          </a:p>
          <a:p>
            <a:pPr marL="0" indent="0">
              <a:buNone/>
            </a:pPr>
            <a:endParaRPr lang="en-US" altLang="en-US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+ Reduces loop maintenance overhead</a:t>
            </a:r>
          </a:p>
          <a:p>
            <a:pPr lvl="1"/>
            <a:r>
              <a:rPr lang="en-US" altLang="en-US" sz="16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Induction variable increment </a:t>
            </a:r>
            <a:r>
              <a:rPr lang="en-US" altLang="en-US" sz="1600" dirty="0">
                <a:ea typeface="ＭＳ Ｐゴシック" panose="020B0600070205080204" pitchFamily="34" charset="-128"/>
              </a:rPr>
              <a:t>or loop condition test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+ </a:t>
            </a:r>
            <a:r>
              <a:rPr lang="en-US" altLang="en-US" sz="18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Enlarges basic block </a:t>
            </a:r>
            <a:r>
              <a:rPr lang="en-US" altLang="en-US" sz="1800" dirty="0">
                <a:ea typeface="ＭＳ Ｐゴシック" panose="020B0600070205080204" pitchFamily="34" charset="-128"/>
              </a:rPr>
              <a:t>(and analysis scope)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Enables code optimization and scheduling opportunities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--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What if iteration count not a multiple of unroll factor?</a:t>
            </a:r>
            <a:r>
              <a:rPr lang="en-US" altLang="en-US" sz="1800" dirty="0">
                <a:ea typeface="ＭＳ Ｐゴシック" panose="020B0600070205080204" pitchFamily="34" charset="-128"/>
              </a:rPr>
              <a:t> (need extra code to detect this)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-- Increases code size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216E9412-2808-0548-A35E-6C187EC171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C522A2-55F3-214A-AAA4-4307CC4E34F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uadroTexto 6"/>
          <p:cNvSpPr txBox="1"/>
          <p:nvPr/>
        </p:nvSpPr>
        <p:spPr>
          <a:xfrm>
            <a:off x="228600" y="1143000"/>
            <a:ext cx="3733800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++){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  A[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 = A[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 + B[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8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    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10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  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11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 err="1">
                <a:solidFill>
                  <a:srgbClr val="00B050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0B050"/>
                </a:solidFill>
                <a:latin typeface="Courier"/>
                <a:cs typeface="Courier"/>
              </a:rPr>
              <a:t>+=4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9" name="CuadroTexto 6"/>
          <p:cNvSpPr txBox="1"/>
          <p:nvPr/>
        </p:nvSpPr>
        <p:spPr>
          <a:xfrm>
            <a:off x="5111821" y="1142999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</a:t>
            </a:r>
            <a:r>
              <a:rPr lang="en-US" sz="1600" dirty="0">
                <a:solidFill>
                  <a:srgbClr val="FF0000"/>
                </a:solidFill>
                <a:latin typeface="Courier"/>
                <a:cs typeface="Courier"/>
              </a:rPr>
              <a:t>N</a:t>
            </a:r>
            <a:r>
              <a:rPr lang="en-US" sz="1600" dirty="0">
                <a:latin typeface="Courier"/>
                <a:cs typeface="Courier"/>
              </a:rPr>
              <a:t>; </a:t>
            </a:r>
            <a:r>
              <a:rPr lang="en-US" sz="1600" dirty="0" err="1">
                <a:solidFill>
                  <a:srgbClr val="00B050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0B050"/>
                </a:solidFill>
                <a:latin typeface="Courier"/>
                <a:cs typeface="Courier"/>
              </a:rPr>
              <a:t>+=4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2" name="Right Brace 1"/>
          <p:cNvSpPr/>
          <p:nvPr/>
        </p:nvSpPr>
        <p:spPr bwMode="auto">
          <a:xfrm>
            <a:off x="8610600" y="1676400"/>
            <a:ext cx="457200" cy="990600"/>
          </a:xfrm>
          <a:prstGeom prst="rightBrac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8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9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23DE7566-F527-FE43-AAFA-C84E8A78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DAE Example: Pentium 4</a:t>
            </a:r>
          </a:p>
        </p:txBody>
      </p:sp>
      <p:sp>
        <p:nvSpPr>
          <p:cNvPr id="61442" name="Slide Number Placeholder 3">
            <a:extLst>
              <a:ext uri="{FF2B5EF4-FFF2-40B4-BE49-F238E27FC236}">
                <a16:creationId xmlns:a16="http://schemas.microsoft.com/office/drawing/2014/main" id="{44ED384B-C412-3C4A-B587-AEA31092DE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B8B2C33-8740-3B49-A431-55C55D6CEF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1443" name="Picture 4">
            <a:extLst>
              <a:ext uri="{FF2B5EF4-FFF2-40B4-BE49-F238E27FC236}">
                <a16:creationId xmlns:a16="http://schemas.microsoft.com/office/drawing/2014/main" id="{139DC452-ABFE-4C45-9158-A94122D7A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201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">
            <a:extLst>
              <a:ext uri="{FF2B5EF4-FFF2-40B4-BE49-F238E27FC236}">
                <a16:creationId xmlns:a16="http://schemas.microsoft.com/office/drawing/2014/main" id="{85E0FF41-EFDB-764A-9549-73ED94620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6553200"/>
            <a:ext cx="8885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600" dirty="0">
                <a:latin typeface="Tahoma" panose="020B0604030504040204" pitchFamily="34" charset="0"/>
              </a:rPr>
              <a:t>Boggs et al., “</a:t>
            </a:r>
            <a:r>
              <a:rPr lang="en-US" altLang="ja-JP" sz="1600" dirty="0">
                <a:solidFill>
                  <a:srgbClr val="0000FF"/>
                </a:solidFill>
                <a:latin typeface="Tahoma" panose="020B0604030504040204" pitchFamily="34" charset="0"/>
              </a:rPr>
              <a:t>The Microarchitecture of the Pentium 4 Processor</a:t>
            </a:r>
            <a:r>
              <a:rPr lang="en-US" altLang="ja-JP" sz="1600" dirty="0">
                <a:latin typeface="Tahoma" panose="020B0604030504040204" pitchFamily="34" charset="0"/>
              </a:rPr>
              <a:t>,” Intel Technology Journal, 2001.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ADE43AD-A1A8-234A-A582-FDC44A72B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48000"/>
            <a:ext cx="7369175" cy="381000"/>
          </a:xfrm>
          <a:prstGeom prst="ellips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4D2E28B3-30BA-4F49-B62A-F04B2FD2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4 Simplified</a:t>
            </a:r>
          </a:p>
        </p:txBody>
      </p:sp>
      <p:sp>
        <p:nvSpPr>
          <p:cNvPr id="62466" name="Slide Number Placeholder 3">
            <a:extLst>
              <a:ext uri="{FF2B5EF4-FFF2-40B4-BE49-F238E27FC236}">
                <a16:creationId xmlns:a16="http://schemas.microsoft.com/office/drawing/2014/main" id="{A950420D-C9A8-FA4C-A2A9-D41AFA937C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7BCF486-577E-4B44-A3DA-3C1DE147B5D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2467" name="Picture 4">
            <a:extLst>
              <a:ext uri="{FF2B5EF4-FFF2-40B4-BE49-F238E27FC236}">
                <a16:creationId xmlns:a16="http://schemas.microsoft.com/office/drawing/2014/main" id="{D5E9FBE1-EB56-6E49-89E6-633342276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Box 2">
            <a:extLst>
              <a:ext uri="{FF2B5EF4-FFF2-40B4-BE49-F238E27FC236}">
                <a16:creationId xmlns:a16="http://schemas.microsoft.com/office/drawing/2014/main" id="{3A07128B-F3BF-C242-BE54-8FB65D5A2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801688"/>
            <a:ext cx="3378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 err="1"/>
              <a:t>Mutlu</a:t>
            </a:r>
            <a:r>
              <a:rPr lang="en-US" altLang="en-US" sz="1800" dirty="0"/>
              <a:t>+, “</a:t>
            </a:r>
            <a:r>
              <a:rPr lang="en-US" altLang="ja-JP" sz="1800" dirty="0" err="1">
                <a:solidFill>
                  <a:srgbClr val="0000FF"/>
                </a:solidFill>
              </a:rPr>
              <a:t>Runahead</a:t>
            </a:r>
            <a:r>
              <a:rPr lang="en-US" altLang="ja-JP" sz="1800" dirty="0">
                <a:solidFill>
                  <a:srgbClr val="0000FF"/>
                </a:solidFill>
              </a:rPr>
              <a:t> Execution</a:t>
            </a:r>
            <a:r>
              <a:rPr lang="en-US" altLang="ja-JP" sz="1800" dirty="0"/>
              <a:t>,</a:t>
            </a:r>
            <a:r>
              <a:rPr lang="en-US" altLang="en-US" sz="1800" dirty="0"/>
              <a:t>”</a:t>
            </a:r>
            <a:r>
              <a:rPr lang="en-US" altLang="ja-JP" sz="1800" dirty="0"/>
              <a:t> </a:t>
            </a:r>
          </a:p>
          <a:p>
            <a:pPr eaLnBrk="1" hangingPunct="1"/>
            <a:r>
              <a:rPr lang="en-US" altLang="en-US" sz="1800" dirty="0"/>
              <a:t>HPCA 2003.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71F16E5-47B8-9448-B72B-3901A01C6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09800"/>
            <a:ext cx="1600200" cy="1295400"/>
          </a:xfrm>
          <a:prstGeom prst="ellips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3501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764976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18b: Systolic Arrays and Beyond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30 April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8198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Readings for Today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marL="695325" lvl="2" indent="-342900"/>
            <a:r>
              <a:rPr lang="en-US" altLang="en-US" sz="2200" dirty="0">
                <a:ea typeface="ＭＳ Ｐゴシック" panose="020B0600070205080204" pitchFamily="34" charset="-128"/>
              </a:rPr>
              <a:t>H. T. Kung, “</a:t>
            </a:r>
            <a:r>
              <a:rPr lang="en-US" altLang="ja-JP" sz="22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Why Systolic Architectures?</a:t>
            </a:r>
            <a:r>
              <a:rPr lang="en-US" altLang="ja-JP" sz="2200" dirty="0">
                <a:ea typeface="ＭＳ Ｐゴシック" panose="020B0600070205080204" pitchFamily="34" charset="-128"/>
              </a:rPr>
              <a:t>,</a:t>
            </a:r>
            <a:r>
              <a:rPr lang="en-US" altLang="en-US" sz="2200" dirty="0">
                <a:ea typeface="ＭＳ Ｐゴシック" panose="020B0600070205080204" pitchFamily="34" charset="-128"/>
              </a:rPr>
              <a:t>”</a:t>
            </a:r>
            <a:r>
              <a:rPr lang="en-US" altLang="ja-JP" sz="2200" dirty="0">
                <a:ea typeface="ＭＳ Ｐゴシック" panose="020B0600070205080204" pitchFamily="34" charset="-128"/>
              </a:rPr>
              <a:t> IEEE Computer 1982.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 eaLnBrk="1" hangingPunct="1"/>
            <a:r>
              <a:rPr lang="en-US" altLang="en-US" dirty="0" err="1"/>
              <a:t>Jouppi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In-Datacenter Performance Analysis of a Tensor Processing Unit</a:t>
            </a:r>
            <a:r>
              <a:rPr lang="en-US" altLang="en-US" dirty="0"/>
              <a:t>”</a:t>
            </a:r>
            <a:r>
              <a:rPr lang="en-US" altLang="ja-JP" dirty="0"/>
              <a:t>, ISCA 2017.</a:t>
            </a:r>
            <a:endParaRPr lang="en-US" alt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82753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Readings for Next Week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Lindholm et al., "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NVIDIA Tesla: A Unified Graphics and Computing Architecture</a:t>
            </a:r>
            <a:r>
              <a:rPr lang="en-US" altLang="en-US" dirty="0">
                <a:ea typeface="ＭＳ Ｐゴシック" panose="020B0600070205080204" pitchFamily="34" charset="-128"/>
              </a:rPr>
              <a:t>," IEEE Micro 2008.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Peleg and Weiser,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MMX Technology Extension to the Intel Architecture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IEEE Micro 1996.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55115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4">
            <a:extLst>
              <a:ext uri="{FF2B5EF4-FFF2-40B4-BE49-F238E27FC236}">
                <a16:creationId xmlns:a16="http://schemas.microsoft.com/office/drawing/2014/main" id="{66253B94-B415-8C42-B46F-7DF29098D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9400" y="16002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4818" name="Subtitle 5">
            <a:extLst>
              <a:ext uri="{FF2B5EF4-FFF2-40B4-BE49-F238E27FC236}">
                <a16:creationId xmlns:a16="http://schemas.microsoft.com/office/drawing/2014/main" id="{2FC8E57F-45DF-CA4E-B9D5-CC38888B0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071BB25C-007A-2644-9926-8D6F86186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37F5DB1-3914-6B47-B0B1-A3EC2DD4E2B0}" type="slidenum">
              <a:rPr lang="en-US" altLang="en-US" sz="12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8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6CB545DE-29B0-424D-A94B-C47A08C44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Arrays: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5D24B-FA23-1F4C-95BA-1BAA33286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Goal: design an accelerator that has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Simple, regular design </a:t>
            </a:r>
            <a:r>
              <a:rPr lang="en-US" altLang="en-US" dirty="0">
                <a:ea typeface="ＭＳ Ｐゴシック" panose="020B0600070205080204" pitchFamily="34" charset="-128"/>
              </a:rPr>
              <a:t>(keep # unique parts small and regular)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 concurrency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high performance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Balanced computation and I/O (memory) bandwidth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Replace a single processing element (PE) with a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regular array of PEs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carefully orchestrate flow of data </a:t>
            </a:r>
            <a:r>
              <a:rPr lang="en-US" altLang="en-US" dirty="0">
                <a:ea typeface="ＭＳ Ｐゴシック" panose="020B0600070205080204" pitchFamily="34" charset="-128"/>
              </a:rPr>
              <a:t>between the PEs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such that they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collectively transform a piece of input data before outputting it to memory</a:t>
            </a:r>
          </a:p>
          <a:p>
            <a:pPr lvl="1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Benefit: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Maximizes computation done on a single piece of data element brought from memory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7762FD8F-DF4F-7045-B83B-EE24F2B584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6CA7589-A715-854A-8A1F-A306115B79A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38291</TotalTime>
  <Words>2176</Words>
  <Application>Microsoft Macintosh PowerPoint</Application>
  <PresentationFormat>On-screen Show (4:3)</PresentationFormat>
  <Paragraphs>443</Paragraphs>
  <Slides>50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50</vt:i4>
      </vt:variant>
    </vt:vector>
  </HeadingPairs>
  <TitlesOfParts>
    <vt:vector size="61" baseType="lpstr">
      <vt:lpstr>ＭＳ Ｐゴシック</vt:lpstr>
      <vt:lpstr>Arial</vt:lpstr>
      <vt:lpstr>Calibri</vt:lpstr>
      <vt:lpstr>Courier</vt:lpstr>
      <vt:lpstr>Garamond</vt:lpstr>
      <vt:lpstr>Tahoma</vt:lpstr>
      <vt:lpstr>Wingdings</vt:lpstr>
      <vt:lpstr>Edge</vt:lpstr>
      <vt:lpstr>2_Edge</vt:lpstr>
      <vt:lpstr>10_Edge</vt:lpstr>
      <vt:lpstr>1_Edge</vt:lpstr>
      <vt:lpstr> Digital Design &amp; Computer Arch.  Lecture 18b: Systolic Arrays and Beyond</vt:lpstr>
      <vt:lpstr>Bachelor’s Seminar in Comp Arch</vt:lpstr>
      <vt:lpstr>Announcement</vt:lpstr>
      <vt:lpstr>Broader Agenda</vt:lpstr>
      <vt:lpstr>Approaches to (Instruction-Level) Concurrency</vt:lpstr>
      <vt:lpstr>Readings for Today</vt:lpstr>
      <vt:lpstr>Readings for Next Week</vt:lpstr>
      <vt:lpstr>Systolic Arrays</vt:lpstr>
      <vt:lpstr>Systolic Arrays: Motivation</vt:lpstr>
      <vt:lpstr>Systolic Arrays</vt:lpstr>
      <vt:lpstr>Why Systolic Architectures?</vt:lpstr>
      <vt:lpstr>Systolic Architectures</vt:lpstr>
      <vt:lpstr>Systolic Computation Example</vt:lpstr>
      <vt:lpstr>LeNet-5, a Convolutional Neural Network  for Hand-Written Digit Recognition</vt:lpstr>
      <vt:lpstr>Convolutional Neural Networks: Demo</vt:lpstr>
      <vt:lpstr>Implementing a Convolutional Layer  with Matrix Multiplication</vt:lpstr>
      <vt:lpstr>Power of Convolutions and Applied Courses</vt:lpstr>
      <vt:lpstr>Example: AlexNet (2012)</vt:lpstr>
      <vt:lpstr>Example: GoogLeNet (2014)</vt:lpstr>
      <vt:lpstr>Example: ResNet (2015)</vt:lpstr>
      <vt:lpstr>PowerPoint Presentation</vt:lpstr>
      <vt:lpstr>Systolic Computation Example: Convolution (II)</vt:lpstr>
      <vt:lpstr>Systolic Computation Example: Convolution (III)</vt:lpstr>
      <vt:lpstr>Systolic Computation Example: Convolution (IV)</vt:lpstr>
      <vt:lpstr>Two-Dimensional Systolic Arrays</vt:lpstr>
      <vt:lpstr>Combinations</vt:lpstr>
      <vt:lpstr>Systolic Arrays: Pros and Cons</vt:lpstr>
      <vt:lpstr>More Programmability in Systolic Arrays</vt:lpstr>
      <vt:lpstr>Pipeline-Parallel (Pipelined) Programs</vt:lpstr>
      <vt:lpstr>Stages of Pipelined Programs</vt:lpstr>
      <vt:lpstr>Pipelined File Compression Example</vt:lpstr>
      <vt:lpstr>Systolic Array: Advantages &amp; Disadvantages</vt:lpstr>
      <vt:lpstr>Example Systolic Array: The WARP Computer</vt:lpstr>
      <vt:lpstr>The WARP Computer </vt:lpstr>
      <vt:lpstr>The WARP Cell</vt:lpstr>
      <vt:lpstr>An Example Modern Systolic Array: TPU (I)</vt:lpstr>
      <vt:lpstr>An Example Modern Systolic Array: TPU (II)</vt:lpstr>
      <vt:lpstr>An Example Modern Systolic Array: TPU (III)</vt:lpstr>
      <vt:lpstr>TPU: Second Generation</vt:lpstr>
      <vt:lpstr>Approaches to (Instruction-Level) Concurrency</vt:lpstr>
      <vt:lpstr>Decoupled Access/Execute (DAE)</vt:lpstr>
      <vt:lpstr>Decoupled Access/Execute (DAE)</vt:lpstr>
      <vt:lpstr>Decoupled Access/Execute (II)</vt:lpstr>
      <vt:lpstr>Decoupled Access/Execute (III)</vt:lpstr>
      <vt:lpstr>Astronautics ZS-1</vt:lpstr>
      <vt:lpstr>Loop Unrolling to Eliminate Branches</vt:lpstr>
      <vt:lpstr>A Modern DAE Example: Pentium 4</vt:lpstr>
      <vt:lpstr>Intel Pentium 4 Simplified</vt:lpstr>
      <vt:lpstr>Approaches to (Instruction-Level) Concurrency</vt:lpstr>
      <vt:lpstr> Digital Design &amp; Computer Arch.  Lecture 18b: Systolic Arrays and Beyond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569</cp:revision>
  <cp:lastPrinted>2017-05-26T10:00:55Z</cp:lastPrinted>
  <dcterms:created xsi:type="dcterms:W3CDTF">2010-09-08T00:51:32Z</dcterms:created>
  <dcterms:modified xsi:type="dcterms:W3CDTF">2020-04-27T18:53:46Z</dcterms:modified>
</cp:coreProperties>
</file>